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57" r:id="rId4"/>
    <p:sldId id="278" r:id="rId5"/>
    <p:sldId id="258" r:id="rId6"/>
    <p:sldId id="271" r:id="rId7"/>
    <p:sldId id="272" r:id="rId8"/>
    <p:sldId id="277" r:id="rId9"/>
    <p:sldId id="259" r:id="rId10"/>
    <p:sldId id="270" r:id="rId11"/>
    <p:sldId id="268" r:id="rId12"/>
    <p:sldId id="269" r:id="rId13"/>
    <p:sldId id="279" r:id="rId14"/>
    <p:sldId id="27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8"/>
  </p:normalViewPr>
  <p:slideViewPr>
    <p:cSldViewPr snapToGrid="0" snapToObjects="1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5E798-14F6-C64F-B6BD-D19BF71A2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696B8B-4246-5B40-9111-F298F6AC9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89156-C1F0-F948-BB8C-643F24375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2589B-413E-E441-B776-156249E2A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9986A-1180-064B-BB41-3F298439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98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D3AC-00E6-E641-8D21-AAC0FC94A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D1EFFA-4759-E44D-9711-350369CE0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81E58-F6AC-A648-AEBF-EF0BFB583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8ED27-3EA4-274F-95AC-65B05D598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6E65E-EDC8-0B42-978F-2A64B093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536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9037CC-8F7D-404A-B9E8-756D4F630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32AF0-634C-8A48-90FD-D5CA79B90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95154-D4C9-C243-85B5-6A1EE9DE3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8BF7F-C2FA-7D42-9368-ED4A7354B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AD564-7D5B-C048-AACA-8ABC5143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F9568-7A60-3346-8564-6FB101E0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34CFA-7E33-094F-B25E-941BE3D1C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1C5A5-CCEA-384D-B860-4CABB296A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C5F78-B526-8E46-BB3B-00C36E98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13E08-EBE3-6F42-AEC8-5AF44CD4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778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E129-36A3-BF49-B1E6-CED5C67B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E892A-25CE-7E47-B37D-4D6ED669F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13C80-E2CE-9641-9518-5016D0E0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32A0D-7675-0540-AC50-6C07EF2C5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FC352-E19E-AA4C-8869-ADB3941D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643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41C02-7255-314E-934C-0D02B48FB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23FAA-F0C9-FE42-9348-D20CCFC24B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51ADF-7760-C649-A990-0238B248E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D44B5-FB0F-2042-B437-9570E3F4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76FE5-00F8-CE49-8A9D-A022508F3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49494-1741-CD41-8621-894E1F5D5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37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FB8D-1190-B844-837A-D90A1DE6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A50CC-9A50-584B-9892-053E0FD0C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79684-9AE4-2742-A625-02197B3F6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E0E2A-9484-1148-9189-111373F84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240B7-F062-0F49-8D13-ACDA353EA3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963745-F6D0-3049-A68B-DAE56A48C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71493A-1ADA-394A-81D9-264BA984E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C0B83B-4135-B146-890C-B0AA370C5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17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19B6-B776-644A-B96E-6D369AE1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387077-CF1A-1846-9838-A6B9A6728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80FBD-473F-A049-B056-FE9457FF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7AA30-52F4-1F43-B3D9-7DC102F33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1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B0F13-B072-FB4E-A44B-0DC246AB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611DD-5F51-B447-9E5D-CDDDFA5C1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CDC5B-6935-8C48-B1EC-4A687153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11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A683-CA50-144A-8FB5-235BFCF34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0779D-F267-1F44-A06A-F7000DB57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04786-8FF7-4641-8343-BCF5D9351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39EC0-994F-B948-8AA9-D1CE6B31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C191A-C03A-1147-BABD-3D00F314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92EEA-2864-4B40-97D4-28B41813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270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5004-6242-5045-8B19-F51ABC0A4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A00621-014C-7443-B91A-559CFEF12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17BE1-F127-884D-80C1-B601CD894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74702-F84D-1246-8B26-CD3499013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B2B50-F95F-EE4A-A46D-BB62636C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3761D-660B-9E4B-B626-29A68BCE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378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CF31BB-7176-1945-A3EF-8BE15734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3B5FE-64FD-EA48-9536-286A5643B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7E821-BBDC-1B4F-A105-A092BF9B66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92B2D-45D5-B041-AA2A-88109C2EE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83199-B9DA-3A4A-860F-8F0BF94BF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513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antibodymap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87CF-FD03-014D-9194-3A98F46C6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SLE Patients B cells repertoire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834E8-237C-B84B-841D-37B757E9ED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HC vs SLE </a:t>
            </a:r>
            <a:r>
              <a:rPr lang="en-GB" dirty="0" err="1"/>
              <a:t>IgH</a:t>
            </a:r>
            <a:r>
              <a:rPr lang="en-GB" dirty="0"/>
              <a:t> in PBMC</a:t>
            </a:r>
          </a:p>
        </p:txBody>
      </p:sp>
    </p:spTree>
    <p:extLst>
      <p:ext uri="{BB962C8B-B14F-4D97-AF65-F5344CB8AC3E}">
        <p14:creationId xmlns:p14="http://schemas.microsoft.com/office/powerpoint/2010/main" val="116678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3DB3-AFDB-B34D-8514-2687733BA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Mutation frequencies analysis</a:t>
            </a:r>
          </a:p>
        </p:txBody>
      </p:sp>
      <p:pic>
        <p:nvPicPr>
          <p:cNvPr id="4" name="Picture 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8F8A65C3-EC64-AE4F-A970-4DA742325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354" y="1588477"/>
            <a:ext cx="5023338" cy="502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95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8298-561C-9746-81B6-5B0E2A41F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V-genes usage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EC4D1-2AB1-EF4F-AE99-CF2A515FD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648" y="1627005"/>
            <a:ext cx="7879105" cy="486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52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07A22-516A-A144-B2D1-6D2B71F53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V-genes usage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2ACA7F1-378E-914D-B1E4-35AA05E3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268" y="1477107"/>
            <a:ext cx="8121827" cy="501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02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FB2A3-F1E5-E048-8A16-E8BE99F1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VH4-34 gene usage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3329D-3722-474B-93E6-A4F2C93B7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23" y="1539874"/>
            <a:ext cx="8196656" cy="505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20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9BD8B-F362-EC4F-BCE2-259FCE4E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Physicochemical properties analysis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C0315C-2EE1-1B46-A360-7E4CA4A03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927" y="1573457"/>
            <a:ext cx="2880000" cy="2880000"/>
          </a:xfrm>
          <a:prstGeom prst="rect">
            <a:avLst/>
          </a:prstGeom>
        </p:spPr>
      </p:pic>
      <p:pic>
        <p:nvPicPr>
          <p:cNvPr id="4" name="Picture 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E5EB50FD-C047-8244-9597-44105DE73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9" y="1573457"/>
            <a:ext cx="2880000" cy="288000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6BADE9-BD94-B94A-BF8B-7B2C9546C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105" y="1573457"/>
            <a:ext cx="2880000" cy="288000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AFADAB-9F61-0944-B60D-A3E143968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1283" y="1573457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21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9BD8B-F362-EC4F-BCE2-259FCE4E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Physicochemical properties analysis</a:t>
            </a:r>
          </a:p>
        </p:txBody>
      </p:sp>
      <p:pic>
        <p:nvPicPr>
          <p:cNvPr id="3" name="Picture 2" descr="A picture containing drawing, window, door&#10;&#10;Description automatically generated">
            <a:extLst>
              <a:ext uri="{FF2B5EF4-FFF2-40B4-BE49-F238E27FC236}">
                <a16:creationId xmlns:a16="http://schemas.microsoft.com/office/drawing/2014/main" id="{42376193-1F79-1346-BEC9-80B7065A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523" y="1704657"/>
            <a:ext cx="2880000" cy="2880000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542E8D9-E018-C840-B7B6-16005794D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3" y="1690688"/>
            <a:ext cx="2880000" cy="28800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609EAD9-7405-CA4F-9CE6-179E713A6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523" y="1704657"/>
            <a:ext cx="2880000" cy="288000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02F210-1852-C642-9F77-CC0CB62E8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523" y="1704657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80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E1316-36C5-BA4B-8510-32E179045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AntibodyMap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AB090-2E4F-D84E-9A20-22C5D5D96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http://antibodymap.org/</a:t>
            </a:r>
            <a:endParaRPr lang="en-GB" b="1" dirty="0"/>
          </a:p>
          <a:p>
            <a:r>
              <a:rPr lang="en-GB" dirty="0"/>
              <a:t>Observed Antibody Space (OAS) Database</a:t>
            </a:r>
          </a:p>
          <a:p>
            <a:r>
              <a:rPr lang="en-GB" dirty="0"/>
              <a:t>Collates &gt;1B redundant antibody sequences from 60 studies</a:t>
            </a:r>
          </a:p>
          <a:p>
            <a:r>
              <a:rPr lang="en-GB" dirty="0"/>
              <a:t>Identified bulk sequenced blood B cells</a:t>
            </a:r>
          </a:p>
          <a:p>
            <a:pPr lvl="1"/>
            <a:r>
              <a:rPr lang="en-GB" dirty="0"/>
              <a:t>Healthy Controls</a:t>
            </a:r>
          </a:p>
          <a:p>
            <a:pPr lvl="1"/>
            <a:r>
              <a:rPr lang="en-GB" dirty="0"/>
              <a:t>SLE patients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4336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0667E-8400-2D4F-B9ED-964660810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37408"/>
            <a:ext cx="10210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15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03546-C7BE-154A-B783-A7C9B1A8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Immcantation</a:t>
            </a:r>
            <a:r>
              <a:rPr lang="en-GB" dirty="0"/>
              <a:t>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C56F3-D303-3F48-8C55-EC414B8A7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IMGT High V Quest annotation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Connect to </a:t>
            </a:r>
            <a:r>
              <a:rPr lang="en-GB" dirty="0" err="1"/>
              <a:t>Immcantation</a:t>
            </a:r>
            <a:r>
              <a:rPr lang="en-GB" dirty="0"/>
              <a:t> Docker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Parse IMGT output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Combine all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Determine clonal threshold with Shazam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Assign clonal group with Change-O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453842-3DFD-0441-A638-9A9AC9FB4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584" y="-1"/>
            <a:ext cx="2227385" cy="222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43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9B12C8-3BDA-8045-B4B0-B2740FD0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Isotype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C442B9-08C3-E74C-AAA2-CB6BE69A9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968" y="1690688"/>
            <a:ext cx="7457831" cy="460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46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2D36B-EB4E-3C49-9201-63FFA4A6F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Isotype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15A32-EC82-E346-8D39-B3A888E28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98" y="1627200"/>
            <a:ext cx="5839166" cy="360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ED2AB5-588C-A640-AF54-64B3E68C5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7200"/>
            <a:ext cx="5839166" cy="36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36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22A6-006E-6A47-ACE7-429C7EF81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Clonal Diversity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2D28F-C915-9F4E-8DE3-9B69F0A51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71" y="1581370"/>
            <a:ext cx="5839167" cy="360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A290EC-7B13-0149-BF78-F01116989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7339"/>
            <a:ext cx="5839167" cy="36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89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E3BA8-110C-CC49-84F2-512F137A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Clonal Diversity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C294D4-42C2-1049-82D1-7EC7B9900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307" y="1412630"/>
            <a:ext cx="4089166" cy="252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984ACA-F754-EE41-A939-30190E80E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472" y="1429153"/>
            <a:ext cx="4089167" cy="252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2C50A0-4371-444C-A790-42B0F368A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307" y="3969275"/>
            <a:ext cx="4089167" cy="252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45B793-0BC5-B24B-B549-D1F348BAC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473" y="3952752"/>
            <a:ext cx="4089166" cy="25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88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C4EF-1712-A347-BB72-50A9F3C4C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Mutation frequencies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CEFE8-B974-104C-9A40-B56A4CE12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538" y="1690687"/>
            <a:ext cx="7404177" cy="456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91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99</Words>
  <Application>Microsoft Macintosh PowerPoint</Application>
  <PresentationFormat>Widescreen</PresentationFormat>
  <Paragraphs>27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SLE Patients B cells repertoire analysis</vt:lpstr>
      <vt:lpstr>AntibodyMap</vt:lpstr>
      <vt:lpstr>PowerPoint Presentation</vt:lpstr>
      <vt:lpstr>Immcantation Analysis</vt:lpstr>
      <vt:lpstr>Isotype Analysis</vt:lpstr>
      <vt:lpstr>Isotype Analysis</vt:lpstr>
      <vt:lpstr>Clonal Diversity</vt:lpstr>
      <vt:lpstr>Clonal Diversity</vt:lpstr>
      <vt:lpstr>Mutation frequencies analysis</vt:lpstr>
      <vt:lpstr>Mutation frequencies analysis</vt:lpstr>
      <vt:lpstr>V-genes usage</vt:lpstr>
      <vt:lpstr>V-genes usage</vt:lpstr>
      <vt:lpstr>VH4-34 gene usage</vt:lpstr>
      <vt:lpstr>Physicochemical properties analysis</vt:lpstr>
      <vt:lpstr>Physicochemical properties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Tipton_2015_analysis</dc:title>
  <dc:creator>Guesdon, William</dc:creator>
  <cp:lastModifiedBy>Guesdon, William</cp:lastModifiedBy>
  <cp:revision>28</cp:revision>
  <dcterms:created xsi:type="dcterms:W3CDTF">2020-01-23T18:02:13Z</dcterms:created>
  <dcterms:modified xsi:type="dcterms:W3CDTF">2020-02-02T20:19:56Z</dcterms:modified>
</cp:coreProperties>
</file>